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media/image1.png" ContentType="image/png"/>
  <Override PartName="/ppt/media/image9.png" ContentType="image/png"/>
  <Override PartName="/ppt/media/image2.png" ContentType="image/png"/>
  <Override PartName="/ppt/media/image17.jpeg" ContentType="image/jpeg"/>
  <Override PartName="/ppt/media/image3.png" ContentType="image/png"/>
  <Override PartName="/ppt/media/image4.png" ContentType="image/png"/>
  <Override PartName="/ppt/media/image5.jpeg" ContentType="image/jpeg"/>
  <Override PartName="/ppt/media/image7.png" ContentType="image/png"/>
  <Override PartName="/ppt/media/image6.png" ContentType="image/png"/>
  <Override PartName="/ppt/media/image34.jpeg" ContentType="image/jpeg"/>
  <Override PartName="/ppt/media/image8.png" ContentType="image/pn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9.png" ContentType="image/png"/>
  <Override PartName="/ppt/media/image14.png" ContentType="image/png"/>
  <Override PartName="/ppt/media/image15.png" ContentType="image/png"/>
  <Override PartName="/ppt/media/image16.jpeg" ContentType="image/jpeg"/>
  <Override PartName="/ppt/media/image18.jpeg" ContentType="image/jpe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jpeg" ContentType="image/jpe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9144000" cy="51435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cs-CZ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cs-CZ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cs-CZ" sz="4400" spc="-1" strike="noStrike">
                <a:latin typeface="Arial"/>
              </a:rPr>
              <a:t>Click to edit the title text format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Click to edit the outline text format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Second Outline Level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Third Outline Level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Fourth Outline Level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Fifth Outline Level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Sixth Outline Level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Seventh Outline Level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cs-CZ" sz="4400" spc="-1" strike="noStrike">
                <a:latin typeface="Arial"/>
              </a:rPr>
              <a:t>Click to edit the title text format</a:t>
            </a:r>
            <a:endParaRPr b="0" lang="cs-CZ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latin typeface="Arial"/>
              </a:rPr>
              <a:t>Click to edit the outline text format</a:t>
            </a:r>
            <a:endParaRPr b="0" lang="cs-CZ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latin typeface="Arial"/>
              </a:rPr>
              <a:t>Second Outline Level</a:t>
            </a:r>
            <a:endParaRPr b="0" lang="cs-CZ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latin typeface="Arial"/>
              </a:rPr>
              <a:t>Third Outline Level</a:t>
            </a:r>
            <a:endParaRPr b="0" lang="cs-CZ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latin typeface="Arial"/>
              </a:rPr>
              <a:t>Fourth Outline Level</a:t>
            </a:r>
            <a:endParaRPr b="0" lang="cs-CZ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Fifth Outline Level</a:t>
            </a:r>
            <a:endParaRPr b="0" lang="cs-CZ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Sixth Outline Level</a:t>
            </a:r>
            <a:endParaRPr b="0" lang="cs-CZ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latin typeface="Arial"/>
              </a:rPr>
              <a:t>Seventh Outline Level</a:t>
            </a:r>
            <a:endParaRPr b="0" lang="cs-CZ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hyperlink" Target="mailto:michal.valny@logimic.com" TargetMode="External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hyperlink" Target="mailto:michal.valny@logimic.com" TargetMode="External"/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png"/><Relationship Id="rId6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hyperlink" Target="mailto:michal.valny@logimic.com" TargetMode="Externa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hyperlink" Target="mailto:michal.valny@logimic.com" TargetMode="External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hyperlink" Target="mailto:michal.valny@logimic.com" TargetMode="External"/><Relationship Id="rId3" Type="http://schemas.openxmlformats.org/officeDocument/2006/relationships/image" Target="../media/image42.pn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hyperlink" Target="mailto:michal.valny@logimic.com" TargetMode="External"/><Relationship Id="rId4" Type="http://schemas.openxmlformats.org/officeDocument/2006/relationships/image" Target="../media/image10.jpeg"/><Relationship Id="rId5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hyperlink" Target="mailto:michal.valny@logimic.com" TargetMode="External"/><Relationship Id="rId6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hyperlink" Target="mailto:michal.valny@logimic.com" TargetMode="External"/><Relationship Id="rId7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hyperlink" Target="mailto:michal.valny@logimic.com" TargetMode="External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hyperlink" Target="mailto:michal.valny@logimic.com" TargetMode="External"/><Relationship Id="rId5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hyperlink" Target="mailto:michal.valny@logimic.com" TargetMode="External"/><Relationship Id="rId5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hyperlink" Target="mailto:michal.valny@logimic.com" TargetMode="External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311760" y="3168000"/>
            <a:ext cx="8518320" cy="898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Autofit/>
          </a:bodyPr>
          <a:p>
            <a:pPr algn="ctr">
              <a:lnSpc>
                <a:spcPct val="100000"/>
              </a:lnSpc>
            </a:pPr>
            <a:r>
              <a:rPr b="0" lang="cs-CZ" sz="5200" spc="-1" strike="noStrike">
                <a:solidFill>
                  <a:srgbClr val="3c78d8"/>
                </a:solidFill>
                <a:latin typeface="Arial"/>
                <a:ea typeface="Arial"/>
              </a:rPr>
              <a:t>Logimic Light</a:t>
            </a:r>
            <a:endParaRPr b="0" lang="cs-CZ" sz="5200" spc="-1" strike="noStrike"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304560" y="3888360"/>
            <a:ext cx="8518320" cy="790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</a:pPr>
            <a:r>
              <a:rPr b="0" lang="cs-CZ" sz="2800" spc="-1" strike="noStrike">
                <a:solidFill>
                  <a:srgbClr val="3c78d8"/>
                </a:solidFill>
                <a:latin typeface="Arial"/>
                <a:ea typeface="Arial"/>
              </a:rPr>
              <a:t>Smart Open-Air Lighting</a:t>
            </a:r>
            <a:endParaRPr b="0" lang="cs-CZ" sz="2800" spc="-1" strike="noStrike">
              <a:latin typeface="Arial"/>
            </a:endParaRPr>
          </a:p>
        </p:txBody>
      </p:sp>
      <p:sp>
        <p:nvSpPr>
          <p:cNvPr id="78" name="CustomShape 3"/>
          <p:cNvSpPr/>
          <p:nvPr/>
        </p:nvSpPr>
        <p:spPr>
          <a:xfrm>
            <a:off x="2952000" y="4578840"/>
            <a:ext cx="3127320" cy="46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Michal Valný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79" name="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2994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0" y="843480"/>
            <a:ext cx="9142920" cy="4267800"/>
          </a:xfrm>
          <a:prstGeom prst="rect">
            <a:avLst/>
          </a:prstGeom>
          <a:ln>
            <a:noFill/>
          </a:ln>
        </p:spPr>
      </p:pic>
      <p:sp>
        <p:nvSpPr>
          <p:cNvPr id="159" name="CustomShape 1"/>
          <p:cNvSpPr/>
          <p:nvPr/>
        </p:nvSpPr>
        <p:spPr>
          <a:xfrm>
            <a:off x="311760" y="122760"/>
            <a:ext cx="8518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  <a:ea typeface="Arial"/>
              </a:rPr>
              <a:t>Logimic Lighting</a:t>
            </a:r>
            <a:endParaRPr b="0" lang="cs-CZ" sz="2800" spc="-1" strike="noStrike">
              <a:latin typeface="Arial"/>
            </a:endParaRPr>
          </a:p>
        </p:txBody>
      </p:sp>
      <p:grpSp>
        <p:nvGrpSpPr>
          <p:cNvPr id="160" name="Group 2"/>
          <p:cNvGrpSpPr/>
          <p:nvPr/>
        </p:nvGrpSpPr>
        <p:grpSpPr>
          <a:xfrm>
            <a:off x="7053120" y="13320"/>
            <a:ext cx="2089800" cy="713520"/>
            <a:chOff x="7053120" y="13320"/>
            <a:chExt cx="2089800" cy="713520"/>
          </a:xfrm>
        </p:grpSpPr>
        <p:pic>
          <p:nvPicPr>
            <p:cNvPr id="161" name="Google Shape;114;p18_0" descr=""/>
            <p:cNvPicPr/>
            <p:nvPr/>
          </p:nvPicPr>
          <p:blipFill>
            <a:blip r:embed="rId2"/>
            <a:stretch/>
          </p:blipFill>
          <p:spPr>
            <a:xfrm>
              <a:off x="7463520" y="13320"/>
              <a:ext cx="1388520" cy="344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2" name="CustomShape 3"/>
            <p:cNvSpPr/>
            <p:nvPr/>
          </p:nvSpPr>
          <p:spPr>
            <a:xfrm>
              <a:off x="7053120" y="285120"/>
              <a:ext cx="2089800" cy="441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cs-CZ" sz="1200" spc="-1" strike="noStrike" u="sng">
                  <a:solidFill>
                    <a:srgbClr val="0097a7"/>
                  </a:solidFill>
                  <a:uFillTx/>
                  <a:latin typeface="Arial"/>
                  <a:ea typeface="Arial"/>
                  <a:hlinkClick r:id="rId3"/>
                </a:rPr>
                <a:t>michal.valny@logimic.com</a:t>
              </a:r>
              <a:br/>
              <a:r>
                <a:rPr b="0" lang="cs-CZ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www.logimiclight.com</a:t>
              </a:r>
              <a:endParaRPr b="0" lang="cs-CZ" sz="12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cs-CZ" sz="1200" spc="-1" strike="noStrike">
                <a:latin typeface="Arial"/>
              </a:endParaRPr>
            </a:p>
          </p:txBody>
        </p:sp>
      </p:grpSp>
      <p:sp>
        <p:nvSpPr>
          <p:cNvPr id="163" name="CustomShape 4"/>
          <p:cNvSpPr/>
          <p:nvPr/>
        </p:nvSpPr>
        <p:spPr>
          <a:xfrm>
            <a:off x="3528000" y="936000"/>
            <a:ext cx="2261520" cy="414720"/>
          </a:xfrm>
          <a:prstGeom prst="wedgeEllipseCallout">
            <a:avLst>
              <a:gd name="adj1" fmla="val 16438"/>
              <a:gd name="adj2" fmla="val 114317"/>
            </a:avLst>
          </a:prstGeom>
          <a:solidFill>
            <a:srgbClr val="ff99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  <a:ea typeface="Arial"/>
              </a:rPr>
              <a:t>Gateway Nodes</a:t>
            </a:r>
            <a:endParaRPr b="0" lang="cs-CZ" sz="1200" spc="-1" strike="noStrike">
              <a:latin typeface="Arial"/>
            </a:endParaRPr>
          </a:p>
        </p:txBody>
      </p:sp>
      <p:sp>
        <p:nvSpPr>
          <p:cNvPr id="164" name="CustomShape 5"/>
          <p:cNvSpPr/>
          <p:nvPr/>
        </p:nvSpPr>
        <p:spPr>
          <a:xfrm>
            <a:off x="6665760" y="2968560"/>
            <a:ext cx="2261520" cy="414720"/>
          </a:xfrm>
          <a:prstGeom prst="wedgeEllipseCallout">
            <a:avLst>
              <a:gd name="adj1" fmla="val 16438"/>
              <a:gd name="adj2" fmla="val 114317"/>
            </a:avLst>
          </a:prstGeom>
          <a:solidFill>
            <a:srgbClr val="ff99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  <a:ea typeface="Arial"/>
              </a:rPr>
              <a:t>Autonetwork</a:t>
            </a:r>
            <a:endParaRPr b="0" lang="cs-CZ" sz="1200" spc="-1" strike="noStrike">
              <a:latin typeface="Arial"/>
            </a:endParaRPr>
          </a:p>
        </p:txBody>
      </p:sp>
      <p:sp>
        <p:nvSpPr>
          <p:cNvPr id="165" name="CustomShape 6"/>
          <p:cNvSpPr/>
          <p:nvPr/>
        </p:nvSpPr>
        <p:spPr>
          <a:xfrm>
            <a:off x="617760" y="3096000"/>
            <a:ext cx="2261520" cy="414720"/>
          </a:xfrm>
          <a:prstGeom prst="wedgeEllipseCallout">
            <a:avLst>
              <a:gd name="adj1" fmla="val 16438"/>
              <a:gd name="adj2" fmla="val 114317"/>
            </a:avLst>
          </a:prstGeom>
          <a:solidFill>
            <a:srgbClr val="ff99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  <a:ea typeface="Arial"/>
              </a:rPr>
              <a:t>DP2P enable</a:t>
            </a:r>
            <a:endParaRPr b="0" lang="cs-CZ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311760" y="114840"/>
            <a:ext cx="8518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  <a:ea typeface="Arial"/>
              </a:rPr>
              <a:t>Jirkov city launch</a:t>
            </a:r>
            <a:endParaRPr b="0" lang="cs-CZ" sz="2800" spc="-1" strike="noStrike">
              <a:latin typeface="Arial"/>
            </a:endParaRPr>
          </a:p>
        </p:txBody>
      </p:sp>
      <p:grpSp>
        <p:nvGrpSpPr>
          <p:cNvPr id="167" name="Group 2"/>
          <p:cNvGrpSpPr/>
          <p:nvPr/>
        </p:nvGrpSpPr>
        <p:grpSpPr>
          <a:xfrm>
            <a:off x="6984000" y="93240"/>
            <a:ext cx="2089800" cy="713520"/>
            <a:chOff x="6984000" y="93240"/>
            <a:chExt cx="2089800" cy="713520"/>
          </a:xfrm>
        </p:grpSpPr>
        <p:pic>
          <p:nvPicPr>
            <p:cNvPr id="168" name="Google Shape;114;p18" descr=""/>
            <p:cNvPicPr/>
            <p:nvPr/>
          </p:nvPicPr>
          <p:blipFill>
            <a:blip r:embed="rId1"/>
            <a:stretch/>
          </p:blipFill>
          <p:spPr>
            <a:xfrm>
              <a:off x="7394400" y="93240"/>
              <a:ext cx="1388520" cy="344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9" name="CustomShape 3"/>
            <p:cNvSpPr/>
            <p:nvPr/>
          </p:nvSpPr>
          <p:spPr>
            <a:xfrm>
              <a:off x="6984000" y="365040"/>
              <a:ext cx="2089800" cy="441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cs-CZ" sz="1200" spc="-1" strike="noStrike" u="sng">
                  <a:solidFill>
                    <a:srgbClr val="0097a7"/>
                  </a:solidFill>
                  <a:uFillTx/>
                  <a:latin typeface="Arial"/>
                  <a:ea typeface="Arial"/>
                  <a:hlinkClick r:id="rId2"/>
                </a:rPr>
                <a:t>michal.valny@logimic.com</a:t>
              </a:r>
              <a:br/>
              <a:r>
                <a:rPr b="0" lang="cs-CZ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www.logimiclight.com</a:t>
              </a:r>
              <a:endParaRPr b="0" lang="cs-CZ" sz="12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cs-CZ" sz="1200" spc="-1" strike="noStrike">
                <a:latin typeface="Arial"/>
              </a:endParaRPr>
            </a:p>
          </p:txBody>
        </p:sp>
      </p:grpSp>
      <p:sp>
        <p:nvSpPr>
          <p:cNvPr id="170" name="CustomShape 4"/>
          <p:cNvSpPr/>
          <p:nvPr/>
        </p:nvSpPr>
        <p:spPr>
          <a:xfrm>
            <a:off x="432000" y="792000"/>
            <a:ext cx="2806920" cy="85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- 220 open-air lamps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- 19 streets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- 3 gateways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71" name="" descr=""/>
          <p:cNvPicPr/>
          <p:nvPr/>
        </p:nvPicPr>
        <p:blipFill>
          <a:blip r:embed="rId3"/>
          <a:stretch/>
        </p:blipFill>
        <p:spPr>
          <a:xfrm>
            <a:off x="4536000" y="1800000"/>
            <a:ext cx="4390920" cy="3292920"/>
          </a:xfrm>
          <a:prstGeom prst="rect">
            <a:avLst/>
          </a:prstGeom>
          <a:ln>
            <a:noFill/>
          </a:ln>
        </p:spPr>
      </p:pic>
      <p:pic>
        <p:nvPicPr>
          <p:cNvPr id="172" name="" descr=""/>
          <p:cNvPicPr/>
          <p:nvPr/>
        </p:nvPicPr>
        <p:blipFill>
          <a:blip r:embed="rId4"/>
          <a:stretch/>
        </p:blipFill>
        <p:spPr>
          <a:xfrm>
            <a:off x="72000" y="1836000"/>
            <a:ext cx="4318920" cy="3238920"/>
          </a:xfrm>
          <a:prstGeom prst="rect">
            <a:avLst/>
          </a:prstGeom>
          <a:ln>
            <a:noFill/>
          </a:ln>
        </p:spPr>
      </p:pic>
      <p:pic>
        <p:nvPicPr>
          <p:cNvPr id="173" name="" descr=""/>
          <p:cNvPicPr/>
          <p:nvPr/>
        </p:nvPicPr>
        <p:blipFill>
          <a:blip r:embed="rId5"/>
          <a:stretch/>
        </p:blipFill>
        <p:spPr>
          <a:xfrm>
            <a:off x="2864520" y="3133800"/>
            <a:ext cx="3182400" cy="1941120"/>
          </a:xfrm>
          <a:prstGeom prst="rect">
            <a:avLst/>
          </a:prstGeom>
          <a:ln>
            <a:noFill/>
          </a:ln>
        </p:spPr>
      </p:pic>
      <p:sp>
        <p:nvSpPr>
          <p:cNvPr id="174" name="CustomShape 5"/>
          <p:cNvSpPr/>
          <p:nvPr/>
        </p:nvSpPr>
        <p:spPr>
          <a:xfrm>
            <a:off x="4608000" y="792000"/>
            <a:ext cx="4462920" cy="111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Deployment in streets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Autonetwork in real traffic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DP2P Localisation 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311760" y="114840"/>
            <a:ext cx="8518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  <a:ea typeface="Arial"/>
              </a:rPr>
              <a:t>Becher company launch</a:t>
            </a:r>
            <a:endParaRPr b="0" lang="cs-CZ" sz="2800" spc="-1" strike="noStrike">
              <a:latin typeface="Arial"/>
            </a:endParaRPr>
          </a:p>
        </p:txBody>
      </p:sp>
      <p:grpSp>
        <p:nvGrpSpPr>
          <p:cNvPr id="176" name="Group 2"/>
          <p:cNvGrpSpPr/>
          <p:nvPr/>
        </p:nvGrpSpPr>
        <p:grpSpPr>
          <a:xfrm>
            <a:off x="6984000" y="93240"/>
            <a:ext cx="2089800" cy="713520"/>
            <a:chOff x="6984000" y="93240"/>
            <a:chExt cx="2089800" cy="713520"/>
          </a:xfrm>
        </p:grpSpPr>
        <p:pic>
          <p:nvPicPr>
            <p:cNvPr id="177" name="Google Shape;114;p18" descr=""/>
            <p:cNvPicPr/>
            <p:nvPr/>
          </p:nvPicPr>
          <p:blipFill>
            <a:blip r:embed="rId1"/>
            <a:stretch/>
          </p:blipFill>
          <p:spPr>
            <a:xfrm>
              <a:off x="7394400" y="93240"/>
              <a:ext cx="1388520" cy="344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78" name="CustomShape 3"/>
            <p:cNvSpPr/>
            <p:nvPr/>
          </p:nvSpPr>
          <p:spPr>
            <a:xfrm>
              <a:off x="6984000" y="365040"/>
              <a:ext cx="2089800" cy="441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cs-CZ" sz="1200" spc="-1" strike="noStrike" u="sng">
                  <a:solidFill>
                    <a:srgbClr val="0097a7"/>
                  </a:solidFill>
                  <a:uFillTx/>
                  <a:latin typeface="Arial"/>
                  <a:ea typeface="Arial"/>
                  <a:hlinkClick r:id="rId2"/>
                </a:rPr>
                <a:t>michal.valny@logimic.com</a:t>
              </a:r>
              <a:br/>
              <a:r>
                <a:rPr b="0" lang="cs-CZ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www.logimiclight.com</a:t>
              </a:r>
              <a:endParaRPr b="0" lang="cs-CZ" sz="12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cs-CZ" sz="1200" spc="-1" strike="noStrike">
                <a:latin typeface="Arial"/>
              </a:endParaRPr>
            </a:p>
          </p:txBody>
        </p:sp>
      </p:grpSp>
      <p:sp>
        <p:nvSpPr>
          <p:cNvPr id="179" name="CustomShape 4"/>
          <p:cNvSpPr/>
          <p:nvPr/>
        </p:nvSpPr>
        <p:spPr>
          <a:xfrm>
            <a:off x="720000" y="725760"/>
            <a:ext cx="2806920" cy="85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- 25 open-air lamps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- 4 areas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- 1 gateway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80" name="" descr=""/>
          <p:cNvPicPr/>
          <p:nvPr/>
        </p:nvPicPr>
        <p:blipFill>
          <a:blip r:embed="rId3"/>
          <a:stretch/>
        </p:blipFill>
        <p:spPr>
          <a:xfrm>
            <a:off x="72000" y="1505520"/>
            <a:ext cx="1688400" cy="3533400"/>
          </a:xfrm>
          <a:prstGeom prst="rect">
            <a:avLst/>
          </a:prstGeom>
          <a:ln>
            <a:noFill/>
          </a:ln>
        </p:spPr>
      </p:pic>
      <p:pic>
        <p:nvPicPr>
          <p:cNvPr id="181" name="" descr=""/>
          <p:cNvPicPr/>
          <p:nvPr/>
        </p:nvPicPr>
        <p:blipFill>
          <a:blip r:embed="rId4"/>
          <a:stretch/>
        </p:blipFill>
        <p:spPr>
          <a:xfrm>
            <a:off x="3067560" y="1652400"/>
            <a:ext cx="6075360" cy="3458520"/>
          </a:xfrm>
          <a:prstGeom prst="rect">
            <a:avLst/>
          </a:prstGeom>
          <a:ln>
            <a:noFill/>
          </a:ln>
        </p:spPr>
      </p:pic>
      <p:pic>
        <p:nvPicPr>
          <p:cNvPr id="182" name="" descr=""/>
          <p:cNvPicPr/>
          <p:nvPr/>
        </p:nvPicPr>
        <p:blipFill>
          <a:blip r:embed="rId5"/>
          <a:stretch/>
        </p:blipFill>
        <p:spPr>
          <a:xfrm>
            <a:off x="1368000" y="2663280"/>
            <a:ext cx="2513880" cy="1583640"/>
          </a:xfrm>
          <a:prstGeom prst="rect">
            <a:avLst/>
          </a:prstGeom>
          <a:ln>
            <a:noFill/>
          </a:ln>
        </p:spPr>
      </p:pic>
      <p:sp>
        <p:nvSpPr>
          <p:cNvPr id="183" name="CustomShape 5"/>
          <p:cNvSpPr/>
          <p:nvPr/>
        </p:nvSpPr>
        <p:spPr>
          <a:xfrm>
            <a:off x="4104000" y="725760"/>
            <a:ext cx="3382920" cy="85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Remote Deployment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Remote Autonetwork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Flash &amp; Go localisation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513000" y="1273680"/>
            <a:ext cx="3787920" cy="284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15000"/>
              </a:lnSpc>
            </a:pPr>
            <a:r>
              <a:rPr b="1" lang="cs-CZ" sz="2000" spc="-1" strike="noStrike">
                <a:solidFill>
                  <a:srgbClr val="38761d"/>
                </a:solidFill>
                <a:latin typeface="Arial"/>
                <a:ea typeface="Arial"/>
              </a:rPr>
              <a:t>End customer:</a:t>
            </a:r>
            <a:endParaRPr b="0" lang="cs-CZ" sz="2000" spc="-1" strike="noStrike">
              <a:latin typeface="Arial"/>
            </a:endParaRPr>
          </a:p>
          <a:p>
            <a:pPr marL="457200" indent="-353520">
              <a:lnSpc>
                <a:spcPct val="115000"/>
              </a:lnSpc>
              <a:spcBef>
                <a:spcPts val="1599"/>
              </a:spcBef>
              <a:buClr>
                <a:srgbClr val="38761d"/>
              </a:buClr>
              <a:buFont typeface="Arial"/>
              <a:buChar char="●"/>
            </a:pPr>
            <a:r>
              <a:rPr b="0" lang="cs-CZ" sz="2000" spc="-1" strike="noStrike">
                <a:solidFill>
                  <a:srgbClr val="38761d"/>
                </a:solidFill>
                <a:latin typeface="Arial"/>
                <a:ea typeface="Arial"/>
              </a:rPr>
              <a:t>Quick overview</a:t>
            </a:r>
            <a:endParaRPr b="0" lang="cs-CZ" sz="2000" spc="-1" strike="noStrike">
              <a:latin typeface="Arial"/>
            </a:endParaRPr>
          </a:p>
          <a:p>
            <a:pPr marL="457200" indent="-353520">
              <a:lnSpc>
                <a:spcPct val="115000"/>
              </a:lnSpc>
              <a:buClr>
                <a:srgbClr val="38761d"/>
              </a:buClr>
              <a:buFont typeface="Arial"/>
              <a:buChar char="●"/>
            </a:pPr>
            <a:r>
              <a:rPr b="0" lang="cs-CZ" sz="2000" spc="-1" strike="noStrike">
                <a:solidFill>
                  <a:srgbClr val="38761d"/>
                </a:solidFill>
                <a:latin typeface="Arial"/>
                <a:ea typeface="Arial"/>
              </a:rPr>
              <a:t>Remote control</a:t>
            </a:r>
            <a:endParaRPr b="0" lang="cs-CZ" sz="2000" spc="-1" strike="noStrike">
              <a:latin typeface="Arial"/>
            </a:endParaRPr>
          </a:p>
          <a:p>
            <a:pPr marL="457200" indent="-353520">
              <a:lnSpc>
                <a:spcPct val="115000"/>
              </a:lnSpc>
              <a:buClr>
                <a:srgbClr val="38761d"/>
              </a:buClr>
              <a:buFont typeface="Arial"/>
              <a:buChar char="●"/>
            </a:pPr>
            <a:r>
              <a:rPr b="0" lang="cs-CZ" sz="2000" spc="-1" strike="noStrike">
                <a:solidFill>
                  <a:srgbClr val="38761d"/>
                </a:solidFill>
                <a:latin typeface="Arial"/>
                <a:ea typeface="Arial"/>
              </a:rPr>
              <a:t>Light profiles</a:t>
            </a:r>
            <a:endParaRPr b="0" lang="cs-CZ" sz="2000" spc="-1" strike="noStrike">
              <a:latin typeface="Arial"/>
            </a:endParaRPr>
          </a:p>
          <a:p>
            <a:pPr marL="457200" indent="-353520">
              <a:lnSpc>
                <a:spcPct val="115000"/>
              </a:lnSpc>
              <a:buClr>
                <a:srgbClr val="38761d"/>
              </a:buClr>
              <a:buFont typeface="Arial"/>
              <a:buChar char="●"/>
            </a:pPr>
            <a:r>
              <a:rPr b="0" lang="cs-CZ" sz="2000" spc="-1" strike="noStrike">
                <a:solidFill>
                  <a:srgbClr val="38761d"/>
                </a:solidFill>
                <a:latin typeface="Arial"/>
                <a:ea typeface="Arial"/>
              </a:rPr>
              <a:t>Notifications</a:t>
            </a:r>
            <a:endParaRPr b="0" lang="cs-CZ" sz="2000" spc="-1" strike="noStrike">
              <a:latin typeface="Arial"/>
            </a:endParaRPr>
          </a:p>
          <a:p>
            <a:pPr marL="457200" indent="-353520">
              <a:lnSpc>
                <a:spcPct val="115000"/>
              </a:lnSpc>
              <a:buClr>
                <a:srgbClr val="38761d"/>
              </a:buClr>
              <a:buFont typeface="Arial"/>
              <a:buChar char="●"/>
            </a:pPr>
            <a:r>
              <a:rPr b="0" lang="cs-CZ" sz="2000" spc="-1" strike="noStrike">
                <a:solidFill>
                  <a:srgbClr val="38761d"/>
                </a:solidFill>
                <a:latin typeface="Arial"/>
                <a:ea typeface="Arial"/>
              </a:rPr>
              <a:t>Statistics</a:t>
            </a:r>
            <a:endParaRPr b="0" lang="cs-CZ" sz="2000" spc="-1" strike="noStrike">
              <a:latin typeface="Arial"/>
            </a:endParaRPr>
          </a:p>
          <a:p>
            <a:pPr marL="457200" indent="-353520">
              <a:lnSpc>
                <a:spcPct val="115000"/>
              </a:lnSpc>
              <a:buClr>
                <a:srgbClr val="38761d"/>
              </a:buClr>
              <a:buFont typeface="Arial"/>
              <a:buChar char="●"/>
            </a:pPr>
            <a:r>
              <a:rPr b="0" lang="cs-CZ" sz="2000" spc="-1" strike="noStrike">
                <a:solidFill>
                  <a:srgbClr val="38761d"/>
                </a:solidFill>
                <a:latin typeface="Arial"/>
                <a:ea typeface="Arial"/>
              </a:rPr>
              <a:t>Hotline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185" name="CustomShape 2"/>
          <p:cNvSpPr/>
          <p:nvPr/>
        </p:nvSpPr>
        <p:spPr>
          <a:xfrm>
            <a:off x="4238280" y="1333800"/>
            <a:ext cx="4681800" cy="284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15000"/>
              </a:lnSpc>
            </a:pPr>
            <a:r>
              <a:rPr b="1" lang="cs-CZ" sz="2000" spc="-1" strike="noStrike">
                <a:solidFill>
                  <a:srgbClr val="1155cc"/>
                </a:solidFill>
                <a:latin typeface="Arial"/>
                <a:ea typeface="Arial"/>
              </a:rPr>
              <a:t>Manufacturer, Supplier:</a:t>
            </a:r>
            <a:endParaRPr b="0" lang="cs-CZ" sz="2000" spc="-1" strike="noStrike">
              <a:latin typeface="Arial"/>
            </a:endParaRPr>
          </a:p>
          <a:p>
            <a:pPr marL="457200" indent="-353520">
              <a:lnSpc>
                <a:spcPct val="115000"/>
              </a:lnSpc>
              <a:spcBef>
                <a:spcPts val="1599"/>
              </a:spcBef>
              <a:buClr>
                <a:srgbClr val="1155cc"/>
              </a:buClr>
              <a:buFont typeface="Arial"/>
              <a:buChar char="●"/>
            </a:pPr>
            <a:r>
              <a:rPr b="0" lang="cs-CZ" sz="2000" spc="-1" strike="noStrike">
                <a:solidFill>
                  <a:srgbClr val="1155cc"/>
                </a:solidFill>
                <a:latin typeface="Arial"/>
                <a:ea typeface="Arial"/>
              </a:rPr>
              <a:t>Customer data</a:t>
            </a:r>
            <a:endParaRPr b="0" lang="cs-CZ" sz="2000" spc="-1" strike="noStrike">
              <a:latin typeface="Arial"/>
            </a:endParaRPr>
          </a:p>
          <a:p>
            <a:pPr marL="457200" indent="-353520">
              <a:lnSpc>
                <a:spcPct val="115000"/>
              </a:lnSpc>
              <a:buClr>
                <a:srgbClr val="1155cc"/>
              </a:buClr>
              <a:buFont typeface="Arial"/>
              <a:buChar char="●"/>
            </a:pPr>
            <a:r>
              <a:rPr b="0" lang="cs-CZ" sz="2000" spc="-1" strike="noStrike">
                <a:solidFill>
                  <a:srgbClr val="1155cc"/>
                </a:solidFill>
                <a:latin typeface="Arial"/>
                <a:ea typeface="Arial"/>
              </a:rPr>
              <a:t>Performance of devices, alerting</a:t>
            </a:r>
            <a:endParaRPr b="0" lang="cs-CZ" sz="2000" spc="-1" strike="noStrike">
              <a:latin typeface="Arial"/>
            </a:endParaRPr>
          </a:p>
          <a:p>
            <a:pPr marL="457200" indent="-353520">
              <a:lnSpc>
                <a:spcPct val="115000"/>
              </a:lnSpc>
              <a:buClr>
                <a:srgbClr val="1155cc"/>
              </a:buClr>
              <a:buFont typeface="Arial"/>
              <a:buChar char="●"/>
            </a:pPr>
            <a:r>
              <a:rPr b="0" lang="cs-CZ" sz="2000" spc="-1" strike="noStrike">
                <a:solidFill>
                  <a:srgbClr val="1155cc"/>
                </a:solidFill>
                <a:latin typeface="Arial"/>
                <a:ea typeface="Arial"/>
              </a:rPr>
              <a:t>Maintenance notifications</a:t>
            </a:r>
            <a:endParaRPr b="0" lang="cs-CZ" sz="2000" spc="-1" strike="noStrike">
              <a:latin typeface="Arial"/>
            </a:endParaRPr>
          </a:p>
          <a:p>
            <a:pPr marL="457200" indent="-353520">
              <a:lnSpc>
                <a:spcPct val="115000"/>
              </a:lnSpc>
              <a:buClr>
                <a:srgbClr val="1155cc"/>
              </a:buClr>
              <a:buFont typeface="Arial"/>
              <a:buChar char="●"/>
            </a:pPr>
            <a:r>
              <a:rPr b="0" lang="cs-CZ" sz="2000" spc="-1" strike="noStrike">
                <a:solidFill>
                  <a:srgbClr val="1155cc"/>
                </a:solidFill>
                <a:latin typeface="Arial"/>
                <a:ea typeface="Arial"/>
              </a:rPr>
              <a:t>Data analytics</a:t>
            </a:r>
            <a:endParaRPr b="0" lang="cs-CZ" sz="2000" spc="-1" strike="noStrike">
              <a:latin typeface="Arial"/>
            </a:endParaRPr>
          </a:p>
          <a:p>
            <a:pPr marL="457200" indent="-353520">
              <a:lnSpc>
                <a:spcPct val="115000"/>
              </a:lnSpc>
              <a:buClr>
                <a:srgbClr val="1155cc"/>
              </a:buClr>
              <a:buFont typeface="Arial"/>
              <a:buChar char="●"/>
            </a:pPr>
            <a:r>
              <a:rPr b="0" lang="cs-CZ" sz="2000" spc="-1" strike="noStrike">
                <a:solidFill>
                  <a:srgbClr val="1155cc"/>
                </a:solidFill>
                <a:latin typeface="Arial"/>
                <a:ea typeface="Arial"/>
              </a:rPr>
              <a:t>Info channel to customer</a:t>
            </a:r>
            <a:endParaRPr b="0" lang="cs-CZ" sz="2000" spc="-1" strike="noStrike">
              <a:latin typeface="Arial"/>
            </a:endParaRPr>
          </a:p>
        </p:txBody>
      </p:sp>
      <p:sp>
        <p:nvSpPr>
          <p:cNvPr id="186" name="CustomShape 3"/>
          <p:cNvSpPr/>
          <p:nvPr/>
        </p:nvSpPr>
        <p:spPr>
          <a:xfrm>
            <a:off x="311760" y="114840"/>
            <a:ext cx="8518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  <a:ea typeface="Arial"/>
              </a:rPr>
              <a:t>Logimic Light - benefits</a:t>
            </a:r>
            <a:endParaRPr b="0" lang="cs-CZ" sz="2800" spc="-1" strike="noStrike">
              <a:latin typeface="Arial"/>
            </a:endParaRPr>
          </a:p>
        </p:txBody>
      </p:sp>
      <p:grpSp>
        <p:nvGrpSpPr>
          <p:cNvPr id="187" name="Group 4"/>
          <p:cNvGrpSpPr/>
          <p:nvPr/>
        </p:nvGrpSpPr>
        <p:grpSpPr>
          <a:xfrm>
            <a:off x="6984000" y="85320"/>
            <a:ext cx="2089800" cy="713520"/>
            <a:chOff x="6984000" y="85320"/>
            <a:chExt cx="2089800" cy="713520"/>
          </a:xfrm>
        </p:grpSpPr>
        <p:pic>
          <p:nvPicPr>
            <p:cNvPr id="188" name="Google Shape;114;p18" descr=""/>
            <p:cNvPicPr/>
            <p:nvPr/>
          </p:nvPicPr>
          <p:blipFill>
            <a:blip r:embed="rId1"/>
            <a:stretch/>
          </p:blipFill>
          <p:spPr>
            <a:xfrm>
              <a:off x="7394400" y="85320"/>
              <a:ext cx="1388520" cy="344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89" name="CustomShape 5"/>
            <p:cNvSpPr/>
            <p:nvPr/>
          </p:nvSpPr>
          <p:spPr>
            <a:xfrm>
              <a:off x="6984000" y="357120"/>
              <a:ext cx="2089800" cy="441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cs-CZ" sz="1200" spc="-1" strike="noStrike" u="sng">
                  <a:solidFill>
                    <a:srgbClr val="0097a7"/>
                  </a:solidFill>
                  <a:uFillTx/>
                  <a:latin typeface="Arial"/>
                  <a:ea typeface="Arial"/>
                  <a:hlinkClick r:id="rId2"/>
                </a:rPr>
                <a:t>michal.valny@logimic.com</a:t>
              </a:r>
              <a:br/>
              <a:r>
                <a:rPr b="0" lang="cs-CZ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www.logimiclight.com</a:t>
              </a:r>
              <a:endParaRPr b="0" lang="cs-CZ" sz="12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cs-CZ" sz="12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2424600" y="3960000"/>
            <a:ext cx="6790320" cy="57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</a:pPr>
            <a:r>
              <a:rPr b="0" lang="cs-CZ" sz="2800" spc="-1" strike="noStrike">
                <a:solidFill>
                  <a:srgbClr val="3c78d8"/>
                </a:solidFill>
                <a:latin typeface="Arial"/>
                <a:ea typeface="Arial"/>
              </a:rPr>
              <a:t>Thank You for your attention!</a:t>
            </a:r>
            <a:endParaRPr b="0" lang="cs-CZ" sz="2800" spc="-1" strike="noStrike">
              <a:latin typeface="Arial"/>
            </a:endParaRPr>
          </a:p>
        </p:txBody>
      </p:sp>
      <p:sp>
        <p:nvSpPr>
          <p:cNvPr id="191" name="CustomShape 2"/>
          <p:cNvSpPr/>
          <p:nvPr/>
        </p:nvSpPr>
        <p:spPr>
          <a:xfrm>
            <a:off x="2664000" y="4536000"/>
            <a:ext cx="3127320" cy="46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Michal Valný</a:t>
            </a:r>
            <a:endParaRPr b="0" lang="cs-CZ" sz="1800" spc="-1" strike="noStrike">
              <a:latin typeface="Arial"/>
            </a:endParaRPr>
          </a:p>
        </p:txBody>
      </p:sp>
      <p:grpSp>
        <p:nvGrpSpPr>
          <p:cNvPr id="192" name="Group 3"/>
          <p:cNvGrpSpPr/>
          <p:nvPr/>
        </p:nvGrpSpPr>
        <p:grpSpPr>
          <a:xfrm>
            <a:off x="6984000" y="85320"/>
            <a:ext cx="2089800" cy="713520"/>
            <a:chOff x="6984000" y="85320"/>
            <a:chExt cx="2089800" cy="713520"/>
          </a:xfrm>
        </p:grpSpPr>
        <p:pic>
          <p:nvPicPr>
            <p:cNvPr id="193" name="Google Shape;114;p18" descr=""/>
            <p:cNvPicPr/>
            <p:nvPr/>
          </p:nvPicPr>
          <p:blipFill>
            <a:blip r:embed="rId1"/>
            <a:stretch/>
          </p:blipFill>
          <p:spPr>
            <a:xfrm>
              <a:off x="7394400" y="85320"/>
              <a:ext cx="1388520" cy="344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94" name="CustomShape 4"/>
            <p:cNvSpPr/>
            <p:nvPr/>
          </p:nvSpPr>
          <p:spPr>
            <a:xfrm>
              <a:off x="6984000" y="357120"/>
              <a:ext cx="2089800" cy="441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cs-CZ" sz="1200" spc="-1" strike="noStrike" u="sng">
                  <a:solidFill>
                    <a:srgbClr val="0097a7"/>
                  </a:solidFill>
                  <a:uFillTx/>
                  <a:latin typeface="Arial"/>
                  <a:ea typeface="Arial"/>
                  <a:hlinkClick r:id="rId2"/>
                </a:rPr>
                <a:t>michal.valny@logimic.com</a:t>
              </a:r>
              <a:br/>
              <a:r>
                <a:rPr b="0" lang="cs-CZ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www.logimiclight.com</a:t>
              </a:r>
              <a:endParaRPr b="0" lang="cs-CZ" sz="12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cs-CZ" sz="1200" spc="-1" strike="noStrike">
                <a:latin typeface="Arial"/>
              </a:endParaRPr>
            </a:p>
          </p:txBody>
        </p:sp>
      </p:grpSp>
      <p:pic>
        <p:nvPicPr>
          <p:cNvPr id="195" name="" descr=""/>
          <p:cNvPicPr/>
          <p:nvPr/>
        </p:nvPicPr>
        <p:blipFill>
          <a:blip r:embed="rId3"/>
          <a:stretch/>
        </p:blipFill>
        <p:spPr>
          <a:xfrm>
            <a:off x="0" y="360"/>
            <a:ext cx="3198600" cy="5142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311760" y="114840"/>
            <a:ext cx="8518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  <a:ea typeface="Arial"/>
              </a:rPr>
              <a:t>About Logimic</a:t>
            </a:r>
            <a:endParaRPr b="0" lang="cs-CZ" sz="2800" spc="-1" strike="noStrike">
              <a:latin typeface="Arial"/>
            </a:endParaRPr>
          </a:p>
        </p:txBody>
      </p:sp>
      <p:pic>
        <p:nvPicPr>
          <p:cNvPr id="81" name="Google Shape;63;p14_0" descr=""/>
          <p:cNvPicPr/>
          <p:nvPr/>
        </p:nvPicPr>
        <p:blipFill>
          <a:blip r:embed="rId1"/>
          <a:stretch/>
        </p:blipFill>
        <p:spPr>
          <a:xfrm>
            <a:off x="7409520" y="141480"/>
            <a:ext cx="1388520" cy="344160"/>
          </a:xfrm>
          <a:prstGeom prst="rect">
            <a:avLst/>
          </a:prstGeom>
          <a:ln>
            <a:noFill/>
          </a:ln>
        </p:spPr>
      </p:pic>
      <p:sp>
        <p:nvSpPr>
          <p:cNvPr id="82" name="CustomShape 2"/>
          <p:cNvSpPr/>
          <p:nvPr/>
        </p:nvSpPr>
        <p:spPr>
          <a:xfrm>
            <a:off x="6819480" y="487800"/>
            <a:ext cx="2089800" cy="441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  <a:ea typeface="Arial"/>
              </a:rPr>
              <a:t>michal.valny@logimic.com</a:t>
            </a:r>
            <a:endParaRPr b="0" lang="cs-CZ" sz="1200" spc="-1" strike="noStrike">
              <a:latin typeface="Arial"/>
            </a:endParaRPr>
          </a:p>
        </p:txBody>
      </p:sp>
      <p:pic>
        <p:nvPicPr>
          <p:cNvPr id="83" name="Google Shape;63;p14_1" descr=""/>
          <p:cNvPicPr/>
          <p:nvPr/>
        </p:nvPicPr>
        <p:blipFill>
          <a:blip r:embed="rId2"/>
          <a:stretch/>
        </p:blipFill>
        <p:spPr>
          <a:xfrm>
            <a:off x="3312000" y="2232000"/>
            <a:ext cx="2317320" cy="574920"/>
          </a:xfrm>
          <a:prstGeom prst="rect">
            <a:avLst/>
          </a:prstGeom>
          <a:ln>
            <a:noFill/>
          </a:ln>
        </p:spPr>
      </p:pic>
      <p:pic>
        <p:nvPicPr>
          <p:cNvPr id="84" name="Google Shape;73;p15_0" descr=""/>
          <p:cNvPicPr/>
          <p:nvPr/>
        </p:nvPicPr>
        <p:blipFill>
          <a:blip r:embed="rId3"/>
          <a:stretch/>
        </p:blipFill>
        <p:spPr>
          <a:xfrm>
            <a:off x="360000" y="1785960"/>
            <a:ext cx="2158200" cy="1884960"/>
          </a:xfrm>
          <a:prstGeom prst="rect">
            <a:avLst/>
          </a:prstGeom>
          <a:ln>
            <a:noFill/>
          </a:ln>
        </p:spPr>
      </p:pic>
      <p:pic>
        <p:nvPicPr>
          <p:cNvPr id="85" name="" descr=""/>
          <p:cNvPicPr/>
          <p:nvPr/>
        </p:nvPicPr>
        <p:blipFill>
          <a:blip r:embed="rId4"/>
          <a:stretch/>
        </p:blipFill>
        <p:spPr>
          <a:xfrm>
            <a:off x="6246360" y="1696680"/>
            <a:ext cx="2536560" cy="1902240"/>
          </a:xfrm>
          <a:prstGeom prst="rect">
            <a:avLst/>
          </a:prstGeom>
          <a:ln>
            <a:noFill/>
          </a:ln>
        </p:spPr>
      </p:pic>
      <p:sp>
        <p:nvSpPr>
          <p:cNvPr id="86" name="CustomShape 3"/>
          <p:cNvSpPr/>
          <p:nvPr/>
        </p:nvSpPr>
        <p:spPr>
          <a:xfrm>
            <a:off x="504000" y="3312000"/>
            <a:ext cx="1870920" cy="646920"/>
          </a:xfrm>
          <a:prstGeom prst="ellipse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Industrial heating</a:t>
            </a:r>
            <a:endParaRPr b="0" lang="cs-CZ" sz="1800" spc="-1" strike="noStrike">
              <a:latin typeface="Arial"/>
            </a:endParaRPr>
          </a:p>
        </p:txBody>
      </p:sp>
      <p:sp>
        <p:nvSpPr>
          <p:cNvPr id="87" name="CustomShape 4"/>
          <p:cNvSpPr/>
          <p:nvPr/>
        </p:nvSpPr>
        <p:spPr>
          <a:xfrm>
            <a:off x="6480000" y="3312000"/>
            <a:ext cx="2086920" cy="646920"/>
          </a:xfrm>
          <a:prstGeom prst="ellipse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Open-air lighting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88" name="" descr=""/>
          <p:cNvPicPr/>
          <p:nvPr/>
        </p:nvPicPr>
        <p:blipFill>
          <a:blip r:embed="rId5"/>
          <a:stretch/>
        </p:blipFill>
        <p:spPr>
          <a:xfrm>
            <a:off x="2992320" y="3096000"/>
            <a:ext cx="2838600" cy="1654920"/>
          </a:xfrm>
          <a:prstGeom prst="rect">
            <a:avLst/>
          </a:prstGeom>
          <a:ln>
            <a:noFill/>
          </a:ln>
        </p:spPr>
      </p:pic>
      <p:sp>
        <p:nvSpPr>
          <p:cNvPr id="89" name="CustomShape 5"/>
          <p:cNvSpPr/>
          <p:nvPr/>
        </p:nvSpPr>
        <p:spPr>
          <a:xfrm>
            <a:off x="3456000" y="4392000"/>
            <a:ext cx="2086920" cy="646920"/>
          </a:xfrm>
          <a:prstGeom prst="ellipse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Software Services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90" name="" descr=""/>
          <p:cNvPicPr/>
          <p:nvPr/>
        </p:nvPicPr>
        <p:blipFill>
          <a:blip r:embed="rId6"/>
          <a:stretch/>
        </p:blipFill>
        <p:spPr>
          <a:xfrm>
            <a:off x="3094560" y="114840"/>
            <a:ext cx="2448360" cy="1836000"/>
          </a:xfrm>
          <a:prstGeom prst="rect">
            <a:avLst/>
          </a:prstGeom>
          <a:ln>
            <a:noFill/>
          </a:ln>
        </p:spPr>
      </p:pic>
      <p:sp>
        <p:nvSpPr>
          <p:cNvPr id="91" name="CustomShape 6"/>
          <p:cNvSpPr/>
          <p:nvPr/>
        </p:nvSpPr>
        <p:spPr>
          <a:xfrm>
            <a:off x="3312000" y="1440000"/>
            <a:ext cx="2086920" cy="646920"/>
          </a:xfrm>
          <a:prstGeom prst="ellipse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Gateways Software</a:t>
            </a:r>
            <a:endParaRPr b="0" lang="cs-CZ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311760" y="114840"/>
            <a:ext cx="8518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  <a:ea typeface="Arial"/>
              </a:rPr>
              <a:t>Logimic Light</a:t>
            </a:r>
            <a:endParaRPr b="0" lang="cs-CZ" sz="2800" spc="-1" strike="noStrike">
              <a:latin typeface="Arial"/>
            </a:endParaRPr>
          </a:p>
        </p:txBody>
      </p:sp>
      <p:pic>
        <p:nvPicPr>
          <p:cNvPr id="93" name="Google Shape;112;p18" descr=""/>
          <p:cNvPicPr/>
          <p:nvPr/>
        </p:nvPicPr>
        <p:blipFill>
          <a:blip r:embed="rId1"/>
          <a:stretch/>
        </p:blipFill>
        <p:spPr>
          <a:xfrm>
            <a:off x="426600" y="1584000"/>
            <a:ext cx="8213400" cy="3284280"/>
          </a:xfrm>
          <a:prstGeom prst="rect">
            <a:avLst/>
          </a:prstGeom>
          <a:ln>
            <a:noFill/>
          </a:ln>
        </p:spPr>
      </p:pic>
      <p:sp>
        <p:nvSpPr>
          <p:cNvPr id="94" name="CustomShape 2"/>
          <p:cNvSpPr/>
          <p:nvPr/>
        </p:nvSpPr>
        <p:spPr>
          <a:xfrm>
            <a:off x="282240" y="754560"/>
            <a:ext cx="6633720" cy="91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- Open-air lighting platform for cities and villages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Arial"/>
              </a:rPr>
              <a:t>- Focus on simple and low-cost IOT solution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cs-CZ" sz="1800" spc="-1" strike="noStrike">
              <a:latin typeface="Arial"/>
            </a:endParaRPr>
          </a:p>
        </p:txBody>
      </p:sp>
      <p:grpSp>
        <p:nvGrpSpPr>
          <p:cNvPr id="95" name="Group 3"/>
          <p:cNvGrpSpPr/>
          <p:nvPr/>
        </p:nvGrpSpPr>
        <p:grpSpPr>
          <a:xfrm>
            <a:off x="6984000" y="77400"/>
            <a:ext cx="2089800" cy="713520"/>
            <a:chOff x="6984000" y="77400"/>
            <a:chExt cx="2089800" cy="713520"/>
          </a:xfrm>
        </p:grpSpPr>
        <p:pic>
          <p:nvPicPr>
            <p:cNvPr id="96" name="Google Shape;114;p18" descr=""/>
            <p:cNvPicPr/>
            <p:nvPr/>
          </p:nvPicPr>
          <p:blipFill>
            <a:blip r:embed="rId2"/>
            <a:stretch/>
          </p:blipFill>
          <p:spPr>
            <a:xfrm>
              <a:off x="7394400" y="77400"/>
              <a:ext cx="1388520" cy="344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97" name="CustomShape 4"/>
            <p:cNvSpPr/>
            <p:nvPr/>
          </p:nvSpPr>
          <p:spPr>
            <a:xfrm>
              <a:off x="6984000" y="349200"/>
              <a:ext cx="2089800" cy="441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cs-CZ" sz="1200" spc="-1" strike="noStrike" u="sng">
                  <a:solidFill>
                    <a:srgbClr val="0097a7"/>
                  </a:solidFill>
                  <a:uFillTx/>
                  <a:latin typeface="Arial"/>
                  <a:ea typeface="Arial"/>
                  <a:hlinkClick r:id="rId3"/>
                </a:rPr>
                <a:t>michal.valny@logimic.com</a:t>
              </a:r>
              <a:br/>
              <a:r>
                <a:rPr b="0" lang="cs-CZ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www.logimiclight.com</a:t>
              </a:r>
              <a:endParaRPr b="0" lang="cs-CZ" sz="12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cs-CZ" sz="1200" spc="-1" strike="noStrike">
                <a:latin typeface="Arial"/>
              </a:endParaRPr>
            </a:p>
          </p:txBody>
        </p:sp>
      </p:grpSp>
      <p:pic>
        <p:nvPicPr>
          <p:cNvPr id="98" name="" descr=""/>
          <p:cNvPicPr/>
          <p:nvPr/>
        </p:nvPicPr>
        <p:blipFill>
          <a:blip r:embed="rId4"/>
          <a:stretch/>
        </p:blipFill>
        <p:spPr>
          <a:xfrm>
            <a:off x="4655880" y="2016000"/>
            <a:ext cx="3911040" cy="2932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311760" y="114840"/>
            <a:ext cx="8518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  <a:ea typeface="Arial"/>
              </a:rPr>
              <a:t>Lamp Hardware</a:t>
            </a:r>
            <a:endParaRPr b="0" lang="cs-CZ" sz="2800" spc="-1" strike="noStrike">
              <a:latin typeface="Arial"/>
            </a:endParaRPr>
          </a:p>
        </p:txBody>
      </p:sp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144000" y="720000"/>
            <a:ext cx="2950920" cy="2693160"/>
          </a:xfrm>
          <a:prstGeom prst="rect">
            <a:avLst/>
          </a:prstGeom>
          <a:ln>
            <a:noFill/>
          </a:ln>
        </p:spPr>
      </p:pic>
      <p:pic>
        <p:nvPicPr>
          <p:cNvPr id="101" name="" descr=""/>
          <p:cNvPicPr/>
          <p:nvPr/>
        </p:nvPicPr>
        <p:blipFill>
          <a:blip r:embed="rId2"/>
          <a:stretch/>
        </p:blipFill>
        <p:spPr>
          <a:xfrm>
            <a:off x="3456000" y="135000"/>
            <a:ext cx="3094920" cy="1740600"/>
          </a:xfrm>
          <a:prstGeom prst="rect">
            <a:avLst/>
          </a:prstGeom>
          <a:ln>
            <a:noFill/>
          </a:ln>
        </p:spPr>
      </p:pic>
      <p:pic>
        <p:nvPicPr>
          <p:cNvPr id="102" name="" descr=""/>
          <p:cNvPicPr/>
          <p:nvPr/>
        </p:nvPicPr>
        <p:blipFill>
          <a:blip r:embed="rId3"/>
          <a:stretch/>
        </p:blipFill>
        <p:spPr>
          <a:xfrm>
            <a:off x="3455280" y="1944000"/>
            <a:ext cx="5687640" cy="3198600"/>
          </a:xfrm>
          <a:prstGeom prst="rect">
            <a:avLst/>
          </a:prstGeom>
          <a:ln>
            <a:noFill/>
          </a:ln>
        </p:spPr>
      </p:pic>
      <p:sp>
        <p:nvSpPr>
          <p:cNvPr id="103" name="Line 2"/>
          <p:cNvSpPr/>
          <p:nvPr/>
        </p:nvSpPr>
        <p:spPr>
          <a:xfrm>
            <a:off x="2016000" y="1728000"/>
            <a:ext cx="3168000" cy="1008000"/>
          </a:xfrm>
          <a:prstGeom prst="line">
            <a:avLst/>
          </a:prstGeom>
          <a:ln w="19080">
            <a:solidFill>
              <a:srgbClr val="ff0000"/>
            </a:solidFill>
            <a:round/>
            <a:headEnd len="med" type="oval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4" name="CustomShape 3"/>
          <p:cNvSpPr/>
          <p:nvPr/>
        </p:nvSpPr>
        <p:spPr>
          <a:xfrm>
            <a:off x="216000" y="3861720"/>
            <a:ext cx="2806920" cy="60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IQRF DALI bridge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QEL-PRO LED lamp</a:t>
            </a:r>
            <a:endParaRPr b="0" lang="cs-CZ" sz="1800" spc="-1" strike="noStrike">
              <a:latin typeface="Arial"/>
            </a:endParaRPr>
          </a:p>
        </p:txBody>
      </p:sp>
      <p:grpSp>
        <p:nvGrpSpPr>
          <p:cNvPr id="105" name="Group 4"/>
          <p:cNvGrpSpPr/>
          <p:nvPr/>
        </p:nvGrpSpPr>
        <p:grpSpPr>
          <a:xfrm>
            <a:off x="6984000" y="85320"/>
            <a:ext cx="2089800" cy="713520"/>
            <a:chOff x="6984000" y="85320"/>
            <a:chExt cx="2089800" cy="713520"/>
          </a:xfrm>
        </p:grpSpPr>
        <p:pic>
          <p:nvPicPr>
            <p:cNvPr id="106" name="Google Shape;114;p18" descr=""/>
            <p:cNvPicPr/>
            <p:nvPr/>
          </p:nvPicPr>
          <p:blipFill>
            <a:blip r:embed="rId4"/>
            <a:stretch/>
          </p:blipFill>
          <p:spPr>
            <a:xfrm>
              <a:off x="7394400" y="85320"/>
              <a:ext cx="1388520" cy="344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7" name="CustomShape 5"/>
            <p:cNvSpPr/>
            <p:nvPr/>
          </p:nvSpPr>
          <p:spPr>
            <a:xfrm>
              <a:off x="6984000" y="357120"/>
              <a:ext cx="2089800" cy="441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cs-CZ" sz="1200" spc="-1" strike="noStrike" u="sng">
                  <a:solidFill>
                    <a:srgbClr val="0097a7"/>
                  </a:solidFill>
                  <a:uFillTx/>
                  <a:latin typeface="Arial"/>
                  <a:ea typeface="Arial"/>
                  <a:hlinkClick r:id="rId5"/>
                </a:rPr>
                <a:t>michal.valny@logimic.com</a:t>
              </a:r>
              <a:br/>
              <a:r>
                <a:rPr b="0" lang="cs-CZ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www.logimiclight.com</a:t>
              </a:r>
              <a:endParaRPr b="0" lang="cs-CZ" sz="12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cs-CZ" sz="12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311760" y="114840"/>
            <a:ext cx="8518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  <a:ea typeface="Arial"/>
              </a:rPr>
              <a:t>Gateway Hardware</a:t>
            </a:r>
            <a:endParaRPr b="0" lang="cs-CZ" sz="2800" spc="-1" strike="noStrike">
              <a:latin typeface="Arial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6120000" y="3240000"/>
            <a:ext cx="2806920" cy="111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Gateway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IP 65 Outdoor Box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- 4G LTE modem</a:t>
            </a:r>
            <a:endParaRPr b="0" lang="cs-CZ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Power Adapter</a:t>
            </a:r>
            <a:endParaRPr b="0" lang="cs-CZ" sz="1800" spc="-1" strike="noStrike"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5688000" y="471240"/>
            <a:ext cx="1290600" cy="1471680"/>
          </a:xfrm>
          <a:prstGeom prst="rect">
            <a:avLst/>
          </a:prstGeom>
          <a:ln>
            <a:noFill/>
          </a:ln>
        </p:spPr>
      </p:pic>
      <p:pic>
        <p:nvPicPr>
          <p:cNvPr id="111" name="" descr=""/>
          <p:cNvPicPr/>
          <p:nvPr/>
        </p:nvPicPr>
        <p:blipFill>
          <a:blip r:embed="rId2"/>
          <a:stretch/>
        </p:blipFill>
        <p:spPr>
          <a:xfrm>
            <a:off x="3312000" y="686520"/>
            <a:ext cx="1293840" cy="1268640"/>
          </a:xfrm>
          <a:prstGeom prst="rect">
            <a:avLst/>
          </a:prstGeom>
          <a:ln>
            <a:noFill/>
          </a:ln>
        </p:spPr>
      </p:pic>
      <p:pic>
        <p:nvPicPr>
          <p:cNvPr id="112" name="" descr=""/>
          <p:cNvPicPr/>
          <p:nvPr/>
        </p:nvPicPr>
        <p:blipFill>
          <a:blip r:embed="rId3"/>
          <a:stretch/>
        </p:blipFill>
        <p:spPr>
          <a:xfrm>
            <a:off x="1004760" y="752760"/>
            <a:ext cx="1010160" cy="1118160"/>
          </a:xfrm>
          <a:prstGeom prst="rect">
            <a:avLst/>
          </a:prstGeom>
          <a:ln>
            <a:noFill/>
          </a:ln>
        </p:spPr>
      </p:pic>
      <p:pic>
        <p:nvPicPr>
          <p:cNvPr id="113" name="" descr=""/>
          <p:cNvPicPr/>
          <p:nvPr/>
        </p:nvPicPr>
        <p:blipFill>
          <a:blip r:embed="rId4"/>
          <a:stretch/>
        </p:blipFill>
        <p:spPr>
          <a:xfrm>
            <a:off x="2376000" y="2340000"/>
            <a:ext cx="3502800" cy="2626920"/>
          </a:xfrm>
          <a:prstGeom prst="rect">
            <a:avLst/>
          </a:prstGeom>
          <a:ln>
            <a:noFill/>
          </a:ln>
        </p:spPr>
      </p:pic>
      <p:sp>
        <p:nvSpPr>
          <p:cNvPr id="114" name="CustomShape 3"/>
          <p:cNvSpPr/>
          <p:nvPr/>
        </p:nvSpPr>
        <p:spPr>
          <a:xfrm>
            <a:off x="864000" y="1800000"/>
            <a:ext cx="6622920" cy="574920"/>
          </a:xfrm>
          <a:custGeom>
            <a:avLst/>
            <a:gdLst/>
            <a:ahLst/>
            <a:rect l="l" t="t" r="r" b="b"/>
            <a:pathLst>
              <a:path w="18402" h="1601">
                <a:moveTo>
                  <a:pt x="0" y="800"/>
                </a:moveTo>
                <a:lnTo>
                  <a:pt x="3663" y="0"/>
                </a:lnTo>
                <a:lnTo>
                  <a:pt x="3663" y="400"/>
                </a:lnTo>
                <a:lnTo>
                  <a:pt x="14737" y="400"/>
                </a:lnTo>
                <a:lnTo>
                  <a:pt x="14737" y="0"/>
                </a:lnTo>
                <a:lnTo>
                  <a:pt x="18401" y="800"/>
                </a:lnTo>
                <a:lnTo>
                  <a:pt x="14737" y="1600"/>
                </a:lnTo>
                <a:lnTo>
                  <a:pt x="14737" y="1200"/>
                </a:lnTo>
                <a:lnTo>
                  <a:pt x="3663" y="1200"/>
                </a:lnTo>
                <a:lnTo>
                  <a:pt x="3663" y="1600"/>
                </a:lnTo>
                <a:lnTo>
                  <a:pt x="0" y="80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cs-CZ" sz="1800" spc="-1" strike="noStrike">
                <a:solidFill>
                  <a:srgbClr val="000000"/>
                </a:solidFill>
                <a:latin typeface="Arial"/>
                <a:ea typeface="DejaVu Sans"/>
              </a:rPr>
              <a:t>variable gateway hardware</a:t>
            </a:r>
            <a:endParaRPr b="0" lang="cs-CZ" sz="1800" spc="-1" strike="noStrike">
              <a:latin typeface="Arial"/>
            </a:endParaRPr>
          </a:p>
        </p:txBody>
      </p:sp>
      <p:grpSp>
        <p:nvGrpSpPr>
          <p:cNvPr id="115" name="Group 4"/>
          <p:cNvGrpSpPr/>
          <p:nvPr/>
        </p:nvGrpSpPr>
        <p:grpSpPr>
          <a:xfrm>
            <a:off x="6984000" y="85320"/>
            <a:ext cx="2089800" cy="713520"/>
            <a:chOff x="6984000" y="85320"/>
            <a:chExt cx="2089800" cy="713520"/>
          </a:xfrm>
        </p:grpSpPr>
        <p:pic>
          <p:nvPicPr>
            <p:cNvPr id="116" name="Google Shape;114;p18" descr=""/>
            <p:cNvPicPr/>
            <p:nvPr/>
          </p:nvPicPr>
          <p:blipFill>
            <a:blip r:embed="rId5"/>
            <a:stretch/>
          </p:blipFill>
          <p:spPr>
            <a:xfrm>
              <a:off x="7394400" y="85320"/>
              <a:ext cx="1388520" cy="344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7" name="CustomShape 5"/>
            <p:cNvSpPr/>
            <p:nvPr/>
          </p:nvSpPr>
          <p:spPr>
            <a:xfrm>
              <a:off x="6984000" y="357120"/>
              <a:ext cx="2089800" cy="441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cs-CZ" sz="1200" spc="-1" strike="noStrike" u="sng">
                  <a:solidFill>
                    <a:srgbClr val="0097a7"/>
                  </a:solidFill>
                  <a:uFillTx/>
                  <a:latin typeface="Arial"/>
                  <a:ea typeface="Arial"/>
                  <a:hlinkClick r:id="rId6"/>
                </a:rPr>
                <a:t>michal.valny@logimic.com</a:t>
              </a:r>
              <a:br/>
              <a:r>
                <a:rPr b="0" lang="cs-CZ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www.logimiclight.com</a:t>
              </a:r>
              <a:endParaRPr b="0" lang="cs-CZ" sz="12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cs-CZ" sz="12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311760" y="114840"/>
            <a:ext cx="8518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  <a:ea typeface="Arial"/>
              </a:rPr>
              <a:t>Logimic Light</a:t>
            </a:r>
            <a:endParaRPr b="0" lang="cs-CZ" sz="2800" spc="-1" strike="noStrike">
              <a:latin typeface="Arial"/>
            </a:endParaRPr>
          </a:p>
        </p:txBody>
      </p:sp>
      <p:pic>
        <p:nvPicPr>
          <p:cNvPr id="119" name="Google Shape;121;p19" descr=""/>
          <p:cNvPicPr/>
          <p:nvPr/>
        </p:nvPicPr>
        <p:blipFill>
          <a:blip r:embed="rId1"/>
          <a:stretch/>
        </p:blipFill>
        <p:spPr>
          <a:xfrm>
            <a:off x="283320" y="680400"/>
            <a:ext cx="7920000" cy="4341960"/>
          </a:xfrm>
          <a:prstGeom prst="rect">
            <a:avLst/>
          </a:prstGeom>
          <a:ln>
            <a:noFill/>
          </a:ln>
        </p:spPr>
      </p:pic>
      <p:sp>
        <p:nvSpPr>
          <p:cNvPr id="120" name="CustomShape 2"/>
          <p:cNvSpPr/>
          <p:nvPr/>
        </p:nvSpPr>
        <p:spPr>
          <a:xfrm>
            <a:off x="1152000" y="936000"/>
            <a:ext cx="2734920" cy="366120"/>
          </a:xfrm>
          <a:prstGeom prst="wedgeEllipseCallout">
            <a:avLst>
              <a:gd name="adj1" fmla="val -32354"/>
              <a:gd name="adj2" fmla="val 82875"/>
            </a:avLst>
          </a:prstGeom>
          <a:solidFill>
            <a:srgbClr val="ff99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  <a:ea typeface="Arial"/>
              </a:rPr>
              <a:t>Quick Status of Locations</a:t>
            </a:r>
            <a:endParaRPr b="0" lang="cs-CZ" sz="1200" spc="-1" strike="noStrike">
              <a:latin typeface="Arial"/>
            </a:endParaRPr>
          </a:p>
        </p:txBody>
      </p:sp>
      <p:sp>
        <p:nvSpPr>
          <p:cNvPr id="121" name="CustomShape 3"/>
          <p:cNvSpPr/>
          <p:nvPr/>
        </p:nvSpPr>
        <p:spPr>
          <a:xfrm>
            <a:off x="4464000" y="576000"/>
            <a:ext cx="901440" cy="455040"/>
          </a:xfrm>
          <a:prstGeom prst="wedgeEllipseCallout">
            <a:avLst>
              <a:gd name="adj1" fmla="val -32354"/>
              <a:gd name="adj2" fmla="val 82875"/>
            </a:avLst>
          </a:prstGeom>
          <a:solidFill>
            <a:srgbClr val="ff99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  <a:ea typeface="Arial"/>
              </a:rPr>
              <a:t>News</a:t>
            </a:r>
            <a:endParaRPr b="0" lang="cs-CZ" sz="1200" spc="-1" strike="noStrike">
              <a:latin typeface="Arial"/>
            </a:endParaRPr>
          </a:p>
        </p:txBody>
      </p:sp>
      <p:sp>
        <p:nvSpPr>
          <p:cNvPr id="122" name="CustomShape 4"/>
          <p:cNvSpPr/>
          <p:nvPr/>
        </p:nvSpPr>
        <p:spPr>
          <a:xfrm>
            <a:off x="497160" y="2680200"/>
            <a:ext cx="2021760" cy="414720"/>
          </a:xfrm>
          <a:prstGeom prst="wedgeEllipseCallout">
            <a:avLst>
              <a:gd name="adj1" fmla="val 25483"/>
              <a:gd name="adj2" fmla="val 75973"/>
            </a:avLst>
          </a:prstGeom>
          <a:solidFill>
            <a:srgbClr val="ff99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  <a:ea typeface="Arial"/>
              </a:rPr>
              <a:t>My devices</a:t>
            </a:r>
            <a:endParaRPr b="0" lang="cs-CZ" sz="1200" spc="-1" strike="noStrike">
              <a:latin typeface="Arial"/>
            </a:endParaRPr>
          </a:p>
        </p:txBody>
      </p:sp>
      <p:sp>
        <p:nvSpPr>
          <p:cNvPr id="123" name="CustomShape 5"/>
          <p:cNvSpPr/>
          <p:nvPr/>
        </p:nvSpPr>
        <p:spPr>
          <a:xfrm>
            <a:off x="5472000" y="2376000"/>
            <a:ext cx="2378160" cy="348120"/>
          </a:xfrm>
          <a:prstGeom prst="wedgeEllipseCallout">
            <a:avLst>
              <a:gd name="adj1" fmla="val -43691"/>
              <a:gd name="adj2" fmla="val 132801"/>
            </a:avLst>
          </a:prstGeom>
          <a:solidFill>
            <a:srgbClr val="ff99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  <a:ea typeface="Arial"/>
              </a:rPr>
              <a:t>Issues, failures</a:t>
            </a:r>
            <a:endParaRPr b="0" lang="cs-CZ" sz="1200" spc="-1" strike="noStrike">
              <a:latin typeface="Arial"/>
            </a:endParaRPr>
          </a:p>
        </p:txBody>
      </p:sp>
      <p:sp>
        <p:nvSpPr>
          <p:cNvPr id="124" name="CustomShape 6"/>
          <p:cNvSpPr/>
          <p:nvPr/>
        </p:nvSpPr>
        <p:spPr>
          <a:xfrm>
            <a:off x="5616000" y="168120"/>
            <a:ext cx="1609560" cy="348120"/>
          </a:xfrm>
          <a:prstGeom prst="wedgeEllipseCallout">
            <a:avLst>
              <a:gd name="adj1" fmla="val 25806"/>
              <a:gd name="adj2" fmla="val 109397"/>
            </a:avLst>
          </a:prstGeom>
          <a:solidFill>
            <a:srgbClr val="ff99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0" lang="cs-CZ" sz="1400" spc="-1" strike="noStrike">
                <a:solidFill>
                  <a:srgbClr val="000000"/>
                </a:solidFill>
                <a:latin typeface="Arial"/>
                <a:ea typeface="Arial"/>
              </a:rPr>
              <a:t>User, Syste</a:t>
            </a:r>
            <a:endParaRPr b="0" lang="cs-CZ" sz="1400" spc="-1" strike="noStrike">
              <a:latin typeface="Arial"/>
            </a:endParaRPr>
          </a:p>
        </p:txBody>
      </p:sp>
      <p:grpSp>
        <p:nvGrpSpPr>
          <p:cNvPr id="125" name="Group 7"/>
          <p:cNvGrpSpPr/>
          <p:nvPr/>
        </p:nvGrpSpPr>
        <p:grpSpPr>
          <a:xfrm>
            <a:off x="7053120" y="5400"/>
            <a:ext cx="2089800" cy="713520"/>
            <a:chOff x="7053120" y="5400"/>
            <a:chExt cx="2089800" cy="713520"/>
          </a:xfrm>
        </p:grpSpPr>
        <p:pic>
          <p:nvPicPr>
            <p:cNvPr id="126" name="Google Shape;114;p18" descr=""/>
            <p:cNvPicPr/>
            <p:nvPr/>
          </p:nvPicPr>
          <p:blipFill>
            <a:blip r:embed="rId2"/>
            <a:stretch/>
          </p:blipFill>
          <p:spPr>
            <a:xfrm>
              <a:off x="7463520" y="5400"/>
              <a:ext cx="1388520" cy="344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7" name="CustomShape 8"/>
            <p:cNvSpPr/>
            <p:nvPr/>
          </p:nvSpPr>
          <p:spPr>
            <a:xfrm>
              <a:off x="7053120" y="277200"/>
              <a:ext cx="2089800" cy="441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cs-CZ" sz="1200" spc="-1" strike="noStrike" u="sng">
                  <a:solidFill>
                    <a:srgbClr val="0097a7"/>
                  </a:solidFill>
                  <a:uFillTx/>
                  <a:latin typeface="Arial"/>
                  <a:ea typeface="Arial"/>
                  <a:hlinkClick r:id="rId3"/>
                </a:rPr>
                <a:t>michal.valny@logimic.com</a:t>
              </a:r>
              <a:br/>
              <a:r>
                <a:rPr b="0" lang="cs-CZ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www.logimiclight.com</a:t>
              </a:r>
              <a:endParaRPr b="0" lang="cs-CZ" sz="12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cs-CZ" sz="12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311760" y="114840"/>
            <a:ext cx="8518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  <a:ea typeface="Arial"/>
              </a:rPr>
              <a:t>Logimic Light</a:t>
            </a:r>
            <a:endParaRPr b="0" lang="cs-CZ" sz="2800" spc="-1" strike="noStrike">
              <a:latin typeface="Arial"/>
            </a:endParaRPr>
          </a:p>
        </p:txBody>
      </p:sp>
      <p:pic>
        <p:nvPicPr>
          <p:cNvPr id="129" name="Google Shape;134;p20" descr=""/>
          <p:cNvPicPr/>
          <p:nvPr/>
        </p:nvPicPr>
        <p:blipFill>
          <a:blip r:embed="rId1"/>
          <a:stretch/>
        </p:blipFill>
        <p:spPr>
          <a:xfrm>
            <a:off x="357120" y="742320"/>
            <a:ext cx="7597440" cy="4359960"/>
          </a:xfrm>
          <a:prstGeom prst="rect">
            <a:avLst/>
          </a:prstGeom>
          <a:ln>
            <a:noFill/>
          </a:ln>
        </p:spPr>
      </p:pic>
      <p:sp>
        <p:nvSpPr>
          <p:cNvPr id="130" name="CustomShape 2"/>
          <p:cNvSpPr/>
          <p:nvPr/>
        </p:nvSpPr>
        <p:spPr>
          <a:xfrm>
            <a:off x="1660680" y="1057680"/>
            <a:ext cx="2021760" cy="414720"/>
          </a:xfrm>
          <a:prstGeom prst="wedgeEllipseCallout">
            <a:avLst>
              <a:gd name="adj1" fmla="val -3157"/>
              <a:gd name="adj2" fmla="val 145492"/>
            </a:avLst>
          </a:prstGeom>
          <a:solidFill>
            <a:srgbClr val="ff99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  <a:ea typeface="Arial"/>
              </a:rPr>
              <a:t>Street city map</a:t>
            </a:r>
            <a:endParaRPr b="0" lang="cs-CZ" sz="1200" spc="-1" strike="noStrike">
              <a:latin typeface="Arial"/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1944000" y="3729240"/>
            <a:ext cx="2021760" cy="414720"/>
          </a:xfrm>
          <a:prstGeom prst="wedgeEllipseCallout">
            <a:avLst>
              <a:gd name="adj1" fmla="val 25483"/>
              <a:gd name="adj2" fmla="val 75973"/>
            </a:avLst>
          </a:prstGeom>
          <a:solidFill>
            <a:srgbClr val="ff99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  <a:ea typeface="Arial"/>
              </a:rPr>
              <a:t>Locations</a:t>
            </a:r>
            <a:endParaRPr b="0" lang="cs-CZ" sz="1200" spc="-1" strike="noStrike">
              <a:latin typeface="Arial"/>
            </a:endParaRPr>
          </a:p>
        </p:txBody>
      </p:sp>
      <p:pic>
        <p:nvPicPr>
          <p:cNvPr id="132" name="Picture 169" descr=""/>
          <p:cNvPicPr/>
          <p:nvPr/>
        </p:nvPicPr>
        <p:blipFill>
          <a:blip r:embed="rId2"/>
          <a:stretch/>
        </p:blipFill>
        <p:spPr>
          <a:xfrm>
            <a:off x="4824720" y="1449360"/>
            <a:ext cx="2662200" cy="2005560"/>
          </a:xfrm>
          <a:prstGeom prst="rect">
            <a:avLst/>
          </a:prstGeom>
          <a:ln>
            <a:noFill/>
          </a:ln>
        </p:spPr>
      </p:pic>
      <p:sp>
        <p:nvSpPr>
          <p:cNvPr id="133" name="CustomShape 4"/>
          <p:cNvSpPr/>
          <p:nvPr/>
        </p:nvSpPr>
        <p:spPr>
          <a:xfrm>
            <a:off x="5128560" y="879480"/>
            <a:ext cx="2357640" cy="414720"/>
          </a:xfrm>
          <a:prstGeom prst="wedgeEllipseCallout">
            <a:avLst>
              <a:gd name="adj1" fmla="val 12934"/>
              <a:gd name="adj2" fmla="val 104113"/>
            </a:avLst>
          </a:prstGeom>
          <a:solidFill>
            <a:srgbClr val="ff99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  <a:ea typeface="Arial"/>
              </a:rPr>
              <a:t>Web cam optionally</a:t>
            </a:r>
            <a:endParaRPr b="0" lang="cs-CZ" sz="1200" spc="-1" strike="noStrike">
              <a:latin typeface="Arial"/>
            </a:endParaRPr>
          </a:p>
        </p:txBody>
      </p:sp>
      <p:grpSp>
        <p:nvGrpSpPr>
          <p:cNvPr id="134" name="Group 5"/>
          <p:cNvGrpSpPr/>
          <p:nvPr/>
        </p:nvGrpSpPr>
        <p:grpSpPr>
          <a:xfrm>
            <a:off x="7053120" y="72000"/>
            <a:ext cx="2089800" cy="713520"/>
            <a:chOff x="7053120" y="72000"/>
            <a:chExt cx="2089800" cy="713520"/>
          </a:xfrm>
        </p:grpSpPr>
        <p:pic>
          <p:nvPicPr>
            <p:cNvPr id="135" name="Google Shape;114;p18" descr=""/>
            <p:cNvPicPr/>
            <p:nvPr/>
          </p:nvPicPr>
          <p:blipFill>
            <a:blip r:embed="rId3"/>
            <a:stretch/>
          </p:blipFill>
          <p:spPr>
            <a:xfrm>
              <a:off x="7463520" y="72000"/>
              <a:ext cx="1388520" cy="344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36" name="CustomShape 6"/>
            <p:cNvSpPr/>
            <p:nvPr/>
          </p:nvSpPr>
          <p:spPr>
            <a:xfrm>
              <a:off x="7053120" y="343800"/>
              <a:ext cx="2089800" cy="441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cs-CZ" sz="1200" spc="-1" strike="noStrike" u="sng">
                  <a:solidFill>
                    <a:srgbClr val="0097a7"/>
                  </a:solidFill>
                  <a:uFillTx/>
                  <a:latin typeface="Arial"/>
                  <a:ea typeface="Arial"/>
                  <a:hlinkClick r:id="rId4"/>
                </a:rPr>
                <a:t>michal.valny@logimic.com</a:t>
              </a:r>
              <a:br/>
              <a:r>
                <a:rPr b="0" lang="cs-CZ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www.logimiclight.com</a:t>
              </a:r>
              <a:endParaRPr b="0" lang="cs-CZ" sz="12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cs-CZ" sz="12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311760" y="114840"/>
            <a:ext cx="8518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  <a:ea typeface="Arial"/>
              </a:rPr>
              <a:t>Logimic Light</a:t>
            </a:r>
            <a:endParaRPr b="0" lang="cs-CZ" sz="2800" spc="-1" strike="noStrike">
              <a:latin typeface="Arial"/>
            </a:endParaRPr>
          </a:p>
        </p:txBody>
      </p:sp>
      <p:pic>
        <p:nvPicPr>
          <p:cNvPr id="138" name="Google Shape;145;p21" descr=""/>
          <p:cNvPicPr/>
          <p:nvPr/>
        </p:nvPicPr>
        <p:blipFill>
          <a:blip r:embed="rId1"/>
          <a:stretch/>
        </p:blipFill>
        <p:spPr>
          <a:xfrm>
            <a:off x="152280" y="839880"/>
            <a:ext cx="5324040" cy="4149000"/>
          </a:xfrm>
          <a:prstGeom prst="rect">
            <a:avLst/>
          </a:prstGeom>
          <a:ln>
            <a:noFill/>
          </a:ln>
        </p:spPr>
      </p:pic>
      <p:pic>
        <p:nvPicPr>
          <p:cNvPr id="139" name="Google Shape;146;p21" descr=""/>
          <p:cNvPicPr/>
          <p:nvPr/>
        </p:nvPicPr>
        <p:blipFill>
          <a:blip r:embed="rId2"/>
          <a:stretch/>
        </p:blipFill>
        <p:spPr>
          <a:xfrm>
            <a:off x="3030840" y="965160"/>
            <a:ext cx="4410000" cy="3115440"/>
          </a:xfrm>
          <a:prstGeom prst="rect">
            <a:avLst/>
          </a:prstGeom>
          <a:ln>
            <a:noFill/>
          </a:ln>
        </p:spPr>
      </p:pic>
      <p:sp>
        <p:nvSpPr>
          <p:cNvPr id="140" name="CustomShape 2"/>
          <p:cNvSpPr/>
          <p:nvPr/>
        </p:nvSpPr>
        <p:spPr>
          <a:xfrm>
            <a:off x="473400" y="1872000"/>
            <a:ext cx="2261520" cy="414720"/>
          </a:xfrm>
          <a:prstGeom prst="wedgeEllipseCallout">
            <a:avLst>
              <a:gd name="adj1" fmla="val 16438"/>
              <a:gd name="adj2" fmla="val 114317"/>
            </a:avLst>
          </a:prstGeom>
          <a:solidFill>
            <a:srgbClr val="ff99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  <a:ea typeface="Arial"/>
              </a:rPr>
              <a:t>Devices cards</a:t>
            </a:r>
            <a:endParaRPr b="0" lang="cs-CZ" sz="1200" spc="-1" strike="noStrike">
              <a:latin typeface="Arial"/>
            </a:endParaRPr>
          </a:p>
        </p:txBody>
      </p:sp>
      <p:sp>
        <p:nvSpPr>
          <p:cNvPr id="141" name="CustomShape 3"/>
          <p:cNvSpPr/>
          <p:nvPr/>
        </p:nvSpPr>
        <p:spPr>
          <a:xfrm>
            <a:off x="4265280" y="644760"/>
            <a:ext cx="2021760" cy="414720"/>
          </a:xfrm>
          <a:prstGeom prst="wedgeEllipseCallout">
            <a:avLst>
              <a:gd name="adj1" fmla="val 25285"/>
              <a:gd name="adj2" fmla="val 120378"/>
            </a:avLst>
          </a:prstGeom>
          <a:solidFill>
            <a:srgbClr val="ff99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  <a:ea typeface="Arial"/>
              </a:rPr>
              <a:t>Device Details</a:t>
            </a:r>
            <a:endParaRPr b="0" lang="cs-CZ" sz="1200" spc="-1" strike="noStrike">
              <a:latin typeface="Arial"/>
            </a:endParaRPr>
          </a:p>
        </p:txBody>
      </p:sp>
      <p:sp>
        <p:nvSpPr>
          <p:cNvPr id="142" name="CustomShape 4"/>
          <p:cNvSpPr/>
          <p:nvPr/>
        </p:nvSpPr>
        <p:spPr>
          <a:xfrm>
            <a:off x="5897160" y="1758960"/>
            <a:ext cx="2021760" cy="414720"/>
          </a:xfrm>
          <a:prstGeom prst="wedgeEllipseCallout">
            <a:avLst>
              <a:gd name="adj1" fmla="val -51016"/>
              <a:gd name="adj2" fmla="val 69329"/>
            </a:avLst>
          </a:prstGeom>
          <a:solidFill>
            <a:srgbClr val="ff99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  <a:ea typeface="Arial"/>
              </a:rPr>
              <a:t>Manual Control</a:t>
            </a:r>
            <a:endParaRPr b="0" lang="cs-CZ" sz="1200" spc="-1" strike="noStrike">
              <a:latin typeface="Arial"/>
            </a:endParaRPr>
          </a:p>
        </p:txBody>
      </p:sp>
      <p:sp>
        <p:nvSpPr>
          <p:cNvPr id="143" name="CustomShape 5"/>
          <p:cNvSpPr/>
          <p:nvPr/>
        </p:nvSpPr>
        <p:spPr>
          <a:xfrm>
            <a:off x="6289200" y="4028760"/>
            <a:ext cx="2061720" cy="414720"/>
          </a:xfrm>
          <a:prstGeom prst="wedgeEllipseCallout">
            <a:avLst>
              <a:gd name="adj1" fmla="val -24716"/>
              <a:gd name="adj2" fmla="val -114532"/>
            </a:avLst>
          </a:prstGeom>
          <a:solidFill>
            <a:srgbClr val="ff99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  <a:ea typeface="Arial"/>
              </a:rPr>
              <a:t>Maintenance tasks</a:t>
            </a:r>
            <a:endParaRPr b="0" lang="cs-CZ" sz="1200" spc="-1" strike="noStrike">
              <a:latin typeface="Arial"/>
            </a:endParaRPr>
          </a:p>
        </p:txBody>
      </p:sp>
      <p:sp>
        <p:nvSpPr>
          <p:cNvPr id="144" name="CustomShape 6"/>
          <p:cNvSpPr/>
          <p:nvPr/>
        </p:nvSpPr>
        <p:spPr>
          <a:xfrm>
            <a:off x="3942720" y="2271960"/>
            <a:ext cx="1118160" cy="414720"/>
          </a:xfrm>
          <a:prstGeom prst="wedgeEllipseCallout">
            <a:avLst>
              <a:gd name="adj1" fmla="val -51016"/>
              <a:gd name="adj2" fmla="val 69329"/>
            </a:avLst>
          </a:prstGeom>
          <a:solidFill>
            <a:srgbClr val="ff99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  <a:ea typeface="Arial"/>
              </a:rPr>
              <a:t>GPS</a:t>
            </a:r>
            <a:endParaRPr b="0" lang="cs-CZ" sz="1200" spc="-1" strike="noStrike">
              <a:latin typeface="Arial"/>
            </a:endParaRPr>
          </a:p>
        </p:txBody>
      </p:sp>
      <p:sp>
        <p:nvSpPr>
          <p:cNvPr id="145" name="CustomShape 7"/>
          <p:cNvSpPr/>
          <p:nvPr/>
        </p:nvSpPr>
        <p:spPr>
          <a:xfrm>
            <a:off x="7022160" y="2363400"/>
            <a:ext cx="1472760" cy="414720"/>
          </a:xfrm>
          <a:prstGeom prst="wedgeEllipseCallout">
            <a:avLst>
              <a:gd name="adj1" fmla="val -51016"/>
              <a:gd name="adj2" fmla="val 69329"/>
            </a:avLst>
          </a:prstGeom>
          <a:solidFill>
            <a:srgbClr val="ff99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  <a:ea typeface="Arial"/>
              </a:rPr>
              <a:t>Notifications</a:t>
            </a:r>
            <a:endParaRPr b="0" lang="cs-CZ" sz="1200" spc="-1" strike="noStrike">
              <a:latin typeface="Arial"/>
            </a:endParaRPr>
          </a:p>
        </p:txBody>
      </p:sp>
      <p:grpSp>
        <p:nvGrpSpPr>
          <p:cNvPr id="146" name="Group 8"/>
          <p:cNvGrpSpPr/>
          <p:nvPr/>
        </p:nvGrpSpPr>
        <p:grpSpPr>
          <a:xfrm>
            <a:off x="6984000" y="85320"/>
            <a:ext cx="2089800" cy="713520"/>
            <a:chOff x="6984000" y="85320"/>
            <a:chExt cx="2089800" cy="713520"/>
          </a:xfrm>
        </p:grpSpPr>
        <p:pic>
          <p:nvPicPr>
            <p:cNvPr id="147" name="Google Shape;114;p18" descr=""/>
            <p:cNvPicPr/>
            <p:nvPr/>
          </p:nvPicPr>
          <p:blipFill>
            <a:blip r:embed="rId3"/>
            <a:stretch/>
          </p:blipFill>
          <p:spPr>
            <a:xfrm>
              <a:off x="7394400" y="85320"/>
              <a:ext cx="1388520" cy="344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8" name="CustomShape 9"/>
            <p:cNvSpPr/>
            <p:nvPr/>
          </p:nvSpPr>
          <p:spPr>
            <a:xfrm>
              <a:off x="6984000" y="357120"/>
              <a:ext cx="2089800" cy="441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cs-CZ" sz="1200" spc="-1" strike="noStrike" u="sng">
                  <a:solidFill>
                    <a:srgbClr val="0097a7"/>
                  </a:solidFill>
                  <a:uFillTx/>
                  <a:latin typeface="Arial"/>
                  <a:ea typeface="Arial"/>
                  <a:hlinkClick r:id="rId4"/>
                </a:rPr>
                <a:t>michal.valny@logimic.com</a:t>
              </a:r>
              <a:br/>
              <a:r>
                <a:rPr b="0" lang="cs-CZ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www.logimiclight.com</a:t>
              </a:r>
              <a:endParaRPr b="0" lang="cs-CZ" sz="12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cs-CZ" sz="12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311760" y="114840"/>
            <a:ext cx="8518320" cy="57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0" lang="cs-CZ" sz="2800" spc="-1" strike="noStrike">
                <a:solidFill>
                  <a:srgbClr val="000000"/>
                </a:solidFill>
                <a:latin typeface="Arial"/>
                <a:ea typeface="Arial"/>
              </a:rPr>
              <a:t>Logimic Lighting</a:t>
            </a:r>
            <a:endParaRPr b="0" lang="cs-CZ" sz="2800" spc="-1" strike="noStrike">
              <a:latin typeface="Arial"/>
            </a:endParaRPr>
          </a:p>
        </p:txBody>
      </p:sp>
      <p:pic>
        <p:nvPicPr>
          <p:cNvPr id="150" name="Google Shape;160;p22" descr=""/>
          <p:cNvPicPr/>
          <p:nvPr/>
        </p:nvPicPr>
        <p:blipFill>
          <a:blip r:embed="rId1"/>
          <a:stretch/>
        </p:blipFill>
        <p:spPr>
          <a:xfrm>
            <a:off x="1188000" y="687600"/>
            <a:ext cx="6938640" cy="4333680"/>
          </a:xfrm>
          <a:prstGeom prst="rect">
            <a:avLst/>
          </a:prstGeom>
          <a:ln>
            <a:noFill/>
          </a:ln>
        </p:spPr>
      </p:pic>
      <p:sp>
        <p:nvSpPr>
          <p:cNvPr id="151" name="CustomShape 2"/>
          <p:cNvSpPr/>
          <p:nvPr/>
        </p:nvSpPr>
        <p:spPr>
          <a:xfrm>
            <a:off x="3563640" y="160200"/>
            <a:ext cx="1187280" cy="486720"/>
          </a:xfrm>
          <a:prstGeom prst="wedgeEllipseCallout">
            <a:avLst>
              <a:gd name="adj1" fmla="val -28517"/>
              <a:gd name="adj2" fmla="val 86918"/>
            </a:avLst>
          </a:prstGeom>
          <a:solidFill>
            <a:srgbClr val="ff99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  <a:ea typeface="Arial"/>
              </a:rPr>
              <a:t>Statistics</a:t>
            </a:r>
            <a:endParaRPr b="0" lang="cs-CZ" sz="1200" spc="-1" strike="noStrike">
              <a:latin typeface="Arial"/>
            </a:endParaRPr>
          </a:p>
        </p:txBody>
      </p:sp>
      <p:sp>
        <p:nvSpPr>
          <p:cNvPr id="152" name="CustomShape 3"/>
          <p:cNvSpPr/>
          <p:nvPr/>
        </p:nvSpPr>
        <p:spPr>
          <a:xfrm>
            <a:off x="2724120" y="1763640"/>
            <a:ext cx="1810800" cy="414720"/>
          </a:xfrm>
          <a:prstGeom prst="wedgeEllipseCallout">
            <a:avLst>
              <a:gd name="adj1" fmla="val -36433"/>
              <a:gd name="adj2" fmla="val 111643"/>
            </a:avLst>
          </a:prstGeom>
          <a:solidFill>
            <a:srgbClr val="ff99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  <a:ea typeface="Arial"/>
              </a:rPr>
              <a:t>Power on time</a:t>
            </a:r>
            <a:endParaRPr b="0" lang="cs-CZ" sz="1200" spc="-1" strike="noStrike">
              <a:latin typeface="Arial"/>
            </a:endParaRPr>
          </a:p>
        </p:txBody>
      </p:sp>
      <p:sp>
        <p:nvSpPr>
          <p:cNvPr id="153" name="CustomShape 4"/>
          <p:cNvSpPr/>
          <p:nvPr/>
        </p:nvSpPr>
        <p:spPr>
          <a:xfrm>
            <a:off x="6696000" y="1580040"/>
            <a:ext cx="1800360" cy="414720"/>
          </a:xfrm>
          <a:prstGeom prst="wedgeEllipseCallout">
            <a:avLst>
              <a:gd name="adj1" fmla="val -38981"/>
              <a:gd name="adj2" fmla="val 89604"/>
            </a:avLst>
          </a:prstGeom>
          <a:solidFill>
            <a:srgbClr val="ff99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  <a:ea typeface="Arial"/>
              </a:rPr>
              <a:t>Current status</a:t>
            </a:r>
            <a:endParaRPr b="0" lang="cs-CZ" sz="1200" spc="-1" strike="noStrike">
              <a:latin typeface="Arial"/>
            </a:endParaRPr>
          </a:p>
        </p:txBody>
      </p:sp>
      <p:sp>
        <p:nvSpPr>
          <p:cNvPr id="154" name="CustomShape 5"/>
          <p:cNvSpPr/>
          <p:nvPr/>
        </p:nvSpPr>
        <p:spPr>
          <a:xfrm>
            <a:off x="5298120" y="3655080"/>
            <a:ext cx="1684080" cy="414720"/>
          </a:xfrm>
          <a:prstGeom prst="wedgeEllipseCallout">
            <a:avLst>
              <a:gd name="adj1" fmla="val -28736"/>
              <a:gd name="adj2" fmla="val 91751"/>
            </a:avLst>
          </a:prstGeom>
          <a:solidFill>
            <a:srgbClr val="ff9900"/>
          </a:solidFill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ctr">
            <a:noAutofit/>
          </a:bodyPr>
          <a:p>
            <a:pPr>
              <a:lnSpc>
                <a:spcPct val="100000"/>
              </a:lnSpc>
            </a:pPr>
            <a:r>
              <a:rPr b="0" lang="cs-CZ" sz="1200" spc="-1" strike="noStrike">
                <a:solidFill>
                  <a:srgbClr val="000000"/>
                </a:solidFill>
                <a:latin typeface="Arial"/>
                <a:ea typeface="Arial"/>
              </a:rPr>
              <a:t>Consumption</a:t>
            </a:r>
            <a:endParaRPr b="0" lang="cs-CZ" sz="1200" spc="-1" strike="noStrike">
              <a:latin typeface="Arial"/>
            </a:endParaRPr>
          </a:p>
        </p:txBody>
      </p:sp>
      <p:grpSp>
        <p:nvGrpSpPr>
          <p:cNvPr id="155" name="Group 6"/>
          <p:cNvGrpSpPr/>
          <p:nvPr/>
        </p:nvGrpSpPr>
        <p:grpSpPr>
          <a:xfrm>
            <a:off x="7053120" y="5400"/>
            <a:ext cx="2089800" cy="713520"/>
            <a:chOff x="7053120" y="5400"/>
            <a:chExt cx="2089800" cy="713520"/>
          </a:xfrm>
        </p:grpSpPr>
        <p:pic>
          <p:nvPicPr>
            <p:cNvPr id="156" name="Google Shape;114;p18" descr=""/>
            <p:cNvPicPr/>
            <p:nvPr/>
          </p:nvPicPr>
          <p:blipFill>
            <a:blip r:embed="rId2"/>
            <a:stretch/>
          </p:blipFill>
          <p:spPr>
            <a:xfrm>
              <a:off x="7463520" y="5400"/>
              <a:ext cx="1388520" cy="344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57" name="CustomShape 7"/>
            <p:cNvSpPr/>
            <p:nvPr/>
          </p:nvSpPr>
          <p:spPr>
            <a:xfrm>
              <a:off x="7053120" y="277200"/>
              <a:ext cx="2089800" cy="4417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 algn="ctr">
                <a:lnSpc>
                  <a:spcPct val="100000"/>
                </a:lnSpc>
              </a:pPr>
              <a:r>
                <a:rPr b="0" lang="cs-CZ" sz="1200" spc="-1" strike="noStrike" u="sng">
                  <a:solidFill>
                    <a:srgbClr val="0097a7"/>
                  </a:solidFill>
                  <a:uFillTx/>
                  <a:latin typeface="Arial"/>
                  <a:ea typeface="Arial"/>
                  <a:hlinkClick r:id="rId3"/>
                </a:rPr>
                <a:t>michal.valny@logimic.com</a:t>
              </a:r>
              <a:br/>
              <a:r>
                <a:rPr b="0" lang="cs-CZ" sz="1200" spc="-1" strike="noStrike">
                  <a:solidFill>
                    <a:srgbClr val="000000"/>
                  </a:solidFill>
                  <a:latin typeface="Arial"/>
                  <a:ea typeface="Arial"/>
                </a:rPr>
                <a:t>www.logimiclight.com</a:t>
              </a:r>
              <a:endParaRPr b="0" lang="cs-CZ" sz="12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b="0" lang="cs-CZ" sz="12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Application>LibreOffice/6.4.3.2$Windows_X86_64 LibreOffice_project/747b5d0ebf89f41c860ec2a39efd7cb15b54f2d8</Application>
  <Words>420</Words>
  <Paragraphs>122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cs-CZ</dc:language>
  <cp:lastModifiedBy>Michal Valny</cp:lastModifiedBy>
  <dcterms:modified xsi:type="dcterms:W3CDTF">2020-05-26T17:07:31Z</dcterms:modified>
  <cp:revision>33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On-screen Show (16:9)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19</vt:i4>
  </property>
</Properties>
</file>